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417" r:id="rId2"/>
    <p:sldId id="392" r:id="rId3"/>
    <p:sldId id="390" r:id="rId4"/>
    <p:sldId id="381" r:id="rId5"/>
    <p:sldId id="416" r:id="rId6"/>
    <p:sldId id="391" r:id="rId7"/>
    <p:sldId id="382" r:id="rId8"/>
    <p:sldId id="383" r:id="rId9"/>
    <p:sldId id="415" r:id="rId10"/>
    <p:sldId id="385" r:id="rId11"/>
    <p:sldId id="30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22"/>
    <a:srgbClr val="FFFF66"/>
    <a:srgbClr val="00FFFF"/>
    <a:srgbClr val="FFCCFF"/>
    <a:srgbClr val="FFFF00"/>
    <a:srgbClr val="FF0000"/>
    <a:srgbClr val="0066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570" autoAdjust="0"/>
    <p:restoredTop sz="95504" autoAdjust="0"/>
  </p:normalViewPr>
  <p:slideViewPr>
    <p:cSldViewPr>
      <p:cViewPr varScale="1">
        <p:scale>
          <a:sx n="72" d="100"/>
          <a:sy n="72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676" y="-108"/>
      </p:cViewPr>
      <p:guideLst>
        <p:guide orient="horz" pos="3024"/>
        <p:guide pos="23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C5DBD6-7239-4C82-B449-11950E9F9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A51E22-95BF-4980-A526-E81A7268C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ELB logo copy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191000"/>
            <a:ext cx="1905000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0"/>
            <a:ext cx="76200" cy="6858000"/>
            <a:chOff x="144" y="0"/>
            <a:chExt cx="48" cy="384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192" y="0"/>
              <a:ext cx="0" cy="38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144" y="0"/>
              <a:ext cx="0" cy="38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0000FF"/>
                </a:solidFill>
                <a:latin typeface="Trebuchet M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BF10-4AB1-4AC8-A3EE-9A548385B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D9DB-C791-4ADD-B249-EFAE9E5B6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87837-0B8D-4358-BA7C-7B65053E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MY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0691B-C79F-4F7E-8F68-D944CF70D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66D3-0E64-4E51-9DA0-4B341D8E7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D138F-4D76-48B7-9940-6C660B134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48CC3-FD91-44EB-849D-FC391EAE4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2EDC5-4EDF-43F1-9C98-94A427B0C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9291-BD89-4CD6-9532-20AD3E2B8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D0B7-6467-487F-8DD6-CCBE42C9A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7FAEB-A724-4BC1-972E-BCADFAA2D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81BBE-F99C-4EE1-A076-879907623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3E6516-AA34-4BE5-A7EF-B3A8CC64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6221413"/>
            <a:ext cx="9144000" cy="669925"/>
            <a:chOff x="0" y="3919"/>
            <a:chExt cx="5760" cy="422"/>
          </a:xfrm>
        </p:grpSpPr>
        <p:pic>
          <p:nvPicPr>
            <p:cNvPr id="1035" name="Picture 8" descr="AELB logo copy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919"/>
              <a:ext cx="720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5" name="Line 9"/>
            <p:cNvSpPr>
              <a:spLocks noChangeShapeType="1"/>
            </p:cNvSpPr>
            <p:nvPr userDrawn="1"/>
          </p:nvSpPr>
          <p:spPr bwMode="auto">
            <a:xfrm>
              <a:off x="816" y="4032"/>
              <a:ext cx="494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  <p:sp>
          <p:nvSpPr>
            <p:cNvPr id="14346" name="Text Box 10"/>
            <p:cNvSpPr txBox="1">
              <a:spLocks noChangeArrowheads="1"/>
            </p:cNvSpPr>
            <p:nvPr userDrawn="1"/>
          </p:nvSpPr>
          <p:spPr bwMode="auto">
            <a:xfrm>
              <a:off x="816" y="4147"/>
              <a:ext cx="470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1400" b="1" i="1" dirty="0">
                <a:latin typeface="Arial Narrow" pitchFamily="34" charset="0"/>
                <a:cs typeface="+mn-cs"/>
              </a:endParaRPr>
            </a:p>
          </p:txBody>
        </p:sp>
        <p:sp>
          <p:nvSpPr>
            <p:cNvPr id="14347" name="Line 11"/>
            <p:cNvSpPr>
              <a:spLocks noChangeShapeType="1"/>
            </p:cNvSpPr>
            <p:nvPr userDrawn="1"/>
          </p:nvSpPr>
          <p:spPr bwMode="auto">
            <a:xfrm>
              <a:off x="816" y="4080"/>
              <a:ext cx="494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</p:grpSp>
      <p:grpSp>
        <p:nvGrpSpPr>
          <p:cNvPr id="1032" name="Group 12"/>
          <p:cNvGrpSpPr>
            <a:grpSpLocks/>
          </p:cNvGrpSpPr>
          <p:nvPr/>
        </p:nvGrpSpPr>
        <p:grpSpPr bwMode="auto">
          <a:xfrm>
            <a:off x="228600" y="0"/>
            <a:ext cx="76200" cy="6096000"/>
            <a:chOff x="144" y="0"/>
            <a:chExt cx="48" cy="3840"/>
          </a:xfrm>
        </p:grpSpPr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192" y="0"/>
              <a:ext cx="0" cy="38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144" y="0"/>
              <a:ext cx="0" cy="38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MY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Security Enhancement:</a:t>
            </a:r>
            <a:br>
              <a:rPr lang="en-US" sz="4000" smtClean="0"/>
            </a:br>
            <a:r>
              <a:rPr lang="en-US" sz="4000" smtClean="0"/>
              <a:t>Physical Infrastructure</a:t>
            </a:r>
            <a:endParaRPr lang="en-MY" sz="40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Upgrading of two facilities under the Regional Security Upgrades Program (ANSTO &amp; GTRI)</a:t>
            </a:r>
          </a:p>
          <a:p>
            <a:pPr lvl="1"/>
            <a:r>
              <a:rPr lang="en-US" smtClean="0"/>
              <a:t>10 Mac 2009 Meeting with UMMC &amp; Steril Gamma</a:t>
            </a:r>
          </a:p>
          <a:p>
            <a:pPr lvl="1"/>
            <a:r>
              <a:rPr lang="en-US" smtClean="0"/>
              <a:t>22- 27 Mac 2009 – Visit by DOE to review the above facilities for security upgrades</a:t>
            </a:r>
          </a:p>
          <a:p>
            <a:pPr lvl="1"/>
            <a:endParaRPr lang="en-M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MY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mtClean="0"/>
              <a:t>Malaysia, through AELB is taking steps towards the enhancement of safety and security measures of radioactive sources</a:t>
            </a:r>
          </a:p>
          <a:p>
            <a:pPr eaLnBrk="1" hangingPunct="1"/>
            <a:r>
              <a:rPr lang="en-US" smtClean="0"/>
              <a:t>Safety and Security of Radioactive sources will be enhanced</a:t>
            </a:r>
          </a:p>
          <a:p>
            <a:pPr eaLnBrk="1" hangingPunct="1"/>
            <a:r>
              <a:rPr lang="en-US" smtClean="0"/>
              <a:t>All authorized radioactive sources will continue to be in control of the users and regulator</a:t>
            </a:r>
            <a:endParaRPr lang="en-MY" smtClean="0"/>
          </a:p>
          <a:p>
            <a:endParaRPr lang="en-US" smtClean="0"/>
          </a:p>
          <a:p>
            <a:pPr>
              <a:buFontTx/>
              <a:buNone/>
            </a:pPr>
            <a:endParaRPr lang="en-MY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7"/>
          <p:cNvSpPr txBox="1">
            <a:spLocks noChangeArrowheads="1"/>
          </p:cNvSpPr>
          <p:nvPr/>
        </p:nvSpPr>
        <p:spPr bwMode="auto">
          <a:xfrm>
            <a:off x="3352800" y="1219200"/>
            <a:ext cx="27289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Tahoma" pitchFamily="34" charset="0"/>
              </a:rPr>
              <a:t>Thank You.</a:t>
            </a:r>
          </a:p>
          <a:p>
            <a:pPr algn="ctr"/>
            <a:endParaRPr lang="en-US" sz="4000">
              <a:latin typeface="Tahoma" pitchFamily="34" charset="0"/>
            </a:endParaRPr>
          </a:p>
          <a:p>
            <a:pPr algn="ctr"/>
            <a:r>
              <a:rPr lang="en-US" sz="4000">
                <a:latin typeface="Tahoma" pitchFamily="34" charset="0"/>
              </a:rPr>
              <a:t>Q &amp; 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57912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Mistral" pitchFamily="66" charset="0"/>
              </a:rPr>
              <a:t>Ensuring Safety, Security &amp; Safeguarding Peaceful Nuclear Activities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Security Enhancement:</a:t>
            </a:r>
            <a:br>
              <a:rPr lang="en-US" sz="3600" smtClean="0"/>
            </a:br>
            <a:r>
              <a:rPr lang="en-US" sz="3600" smtClean="0"/>
              <a:t>Technical Capabilities</a:t>
            </a:r>
            <a:endParaRPr lang="en-MY" sz="3600" smtClean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727E19E0-C037-42A6-B5CF-612FA431B756}" type="slidenum">
              <a:rPr lang="en-US" smtClean="0">
                <a:cs typeface="Arial" charset="0"/>
              </a:rPr>
              <a:pPr algn="l"/>
              <a:t>2</a:t>
            </a:fld>
            <a:endParaRPr lang="en-US" smtClean="0">
              <a:cs typeface="Arial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447800"/>
            <a:ext cx="623887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304800" y="1752600"/>
            <a:ext cx="20574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/>
              <a:t>Enhancing </a:t>
            </a:r>
          </a:p>
          <a:p>
            <a:pPr>
              <a:lnSpc>
                <a:spcPct val="200000"/>
              </a:lnSpc>
            </a:pPr>
            <a:r>
              <a:rPr lang="en-US" sz="2800"/>
              <a:t>Emergency </a:t>
            </a:r>
          </a:p>
          <a:p>
            <a:pPr>
              <a:lnSpc>
                <a:spcPct val="200000"/>
              </a:lnSpc>
            </a:pPr>
            <a:r>
              <a:rPr lang="en-US" sz="2800"/>
              <a:t>Response </a:t>
            </a:r>
          </a:p>
          <a:p>
            <a:pPr>
              <a:lnSpc>
                <a:spcPct val="200000"/>
              </a:lnSpc>
            </a:pPr>
            <a:r>
              <a:rPr lang="en-US" sz="2800"/>
              <a:t>Capabilities</a:t>
            </a:r>
            <a:endParaRPr lang="en-MY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Security Enhancement:</a:t>
            </a:r>
            <a:br>
              <a:rPr lang="en-US" sz="3600" smtClean="0"/>
            </a:br>
            <a:r>
              <a:rPr lang="en-US" sz="3600" smtClean="0"/>
              <a:t>Technical Capabilities</a:t>
            </a:r>
            <a:endParaRPr lang="en-MY" sz="3600" smtClean="0"/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DBC2183F-E8CF-40D9-8337-C26904C5828C}" type="slidenum">
              <a:rPr lang="en-US" smtClean="0">
                <a:cs typeface="Arial" charset="0"/>
              </a:rPr>
              <a:pPr algn="l"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304800" y="1752600"/>
            <a:ext cx="2057400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/>
              <a:t>Cooperation with National Enforcement Agencies</a:t>
            </a:r>
            <a:endParaRPr lang="en-MY" sz="2400"/>
          </a:p>
        </p:txBody>
      </p:sp>
      <p:pic>
        <p:nvPicPr>
          <p:cNvPr id="8" name="Picture 2" descr="D:\MarinaExternalHardDisk\Data\Marina2\Pictures\Technical-Seminar\P1030173am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 descr="D:\MarinaExternalHardDisk\Data\Marina2\Pictures\Technical-Seminar\P1010219-ame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95400"/>
            <a:ext cx="66294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Awareness &amp; Training</a:t>
            </a:r>
            <a:endParaRPr lang="en-MY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smtClean="0"/>
              <a:t>Awareness &amp; Training to Public &amp; Licensee</a:t>
            </a:r>
          </a:p>
          <a:p>
            <a:pPr lvl="1"/>
            <a:r>
              <a:rPr lang="en-US" sz="2000" smtClean="0"/>
              <a:t>10 Dec 2007: National Convention on the Safety, Security &amp; Safeguarding of Nuclear &amp; Radioactive Materials</a:t>
            </a:r>
          </a:p>
          <a:p>
            <a:pPr lvl="1"/>
            <a:r>
              <a:rPr lang="en-US" sz="2000" smtClean="0"/>
              <a:t>30 June 2008: National Awareness Seminar on the Safety &amp; Security of Radioactive Sources</a:t>
            </a:r>
          </a:p>
          <a:p>
            <a:pPr lvl="1"/>
            <a:r>
              <a:rPr lang="en-US" sz="2000" smtClean="0"/>
              <a:t>15 July 2008: National Workshop for Industrial Radiographer</a:t>
            </a:r>
          </a:p>
          <a:p>
            <a:pPr lvl="1"/>
            <a:r>
              <a:rPr lang="en-US" sz="2000" smtClean="0"/>
              <a:t>4 – 6 Aug 2008: NTC on PP &amp; Security Management of Radioactive Sources</a:t>
            </a:r>
          </a:p>
          <a:p>
            <a:pPr lvl="1"/>
            <a:r>
              <a:rPr lang="en-US" sz="2000" smtClean="0"/>
              <a:t>13 Jan  &amp; 18 Feb 2009 : Briefing on License Conditions with Security Requirements</a:t>
            </a:r>
          </a:p>
          <a:p>
            <a:pPr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Awareness &amp; Training</a:t>
            </a:r>
            <a:endParaRPr lang="en-MY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smtClean="0"/>
              <a:t>Awareness and Guidance Documents</a:t>
            </a:r>
          </a:p>
          <a:p>
            <a:pPr lvl="1"/>
            <a:r>
              <a:rPr lang="en-US" sz="2000" smtClean="0"/>
              <a:t>LEM/AM – Orphan Sources – 30 June 2008</a:t>
            </a:r>
          </a:p>
          <a:p>
            <a:pPr lvl="1"/>
            <a:r>
              <a:rPr lang="en-US" sz="2000" smtClean="0"/>
              <a:t>LEM/TEK – Safety &amp; Security of Radioactive Sources – 30 June 2008</a:t>
            </a:r>
          </a:p>
          <a:p>
            <a:r>
              <a:rPr lang="en-US" sz="2400" smtClean="0"/>
              <a:t>Circulars to Licensee </a:t>
            </a:r>
          </a:p>
          <a:p>
            <a:pPr lvl="1"/>
            <a:r>
              <a:rPr lang="en-US" sz="2000" smtClean="0"/>
              <a:t>Adoption of Supplementary Radiation Symbol for Category I Radioactive Sources</a:t>
            </a:r>
          </a:p>
          <a:p>
            <a:pPr lvl="1"/>
            <a:r>
              <a:rPr lang="en-US" sz="2000" smtClean="0"/>
              <a:t>Adoption of CoC and its supporting guidance documents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  <a:p>
            <a:pPr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Awareness &amp; Training</a:t>
            </a:r>
            <a:endParaRPr lang="en-MY" sz="3600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noFill/>
        </p:spPr>
        <p:txBody>
          <a:bodyPr/>
          <a:lstStyle/>
          <a:p>
            <a:pPr algn="l"/>
            <a:fld id="{BE52E820-D204-4B1D-AA88-682A63D384DA}" type="slidenum">
              <a:rPr lang="en-US" smtClean="0">
                <a:cs typeface="Arial" charset="0"/>
              </a:rPr>
              <a:pPr algn="l"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304800" y="1752600"/>
            <a:ext cx="2057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/>
              <a:t>Community</a:t>
            </a:r>
          </a:p>
          <a:p>
            <a:pPr>
              <a:lnSpc>
                <a:spcPct val="200000"/>
              </a:lnSpc>
            </a:pPr>
            <a:r>
              <a:rPr lang="en-US" sz="2400"/>
              <a:t>Awareness </a:t>
            </a:r>
          </a:p>
          <a:p>
            <a:pPr>
              <a:lnSpc>
                <a:spcPct val="200000"/>
              </a:lnSpc>
            </a:pPr>
            <a:r>
              <a:rPr lang="en-US" sz="2400"/>
              <a:t>Program</a:t>
            </a:r>
            <a:endParaRPr lang="en-MY" sz="2400"/>
          </a:p>
        </p:txBody>
      </p:sp>
      <p:pic>
        <p:nvPicPr>
          <p:cNvPr id="56324" name="Picture 4" descr="D:\MarinaExternalHardDisk\Data\Marina2\Pictures\PromosiSekolah\P1010729am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219200"/>
            <a:ext cx="660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Awareness &amp; Training</a:t>
            </a:r>
            <a:endParaRPr lang="en-MY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800" smtClean="0"/>
              <a:t>Awareness &amp; Training to Enforcement Agencies</a:t>
            </a:r>
          </a:p>
          <a:p>
            <a:pPr lvl="1"/>
            <a:r>
              <a:rPr lang="en-US" sz="2400" smtClean="0"/>
              <a:t>NTC on Monitoring, Detection, Identification &amp; Response to the Illicit Trafficking of  Nuclear &amp; Radioactive Materials at International Borders, June 2005</a:t>
            </a:r>
          </a:p>
          <a:p>
            <a:pPr lvl="1"/>
            <a:r>
              <a:rPr lang="en-US" sz="2400" smtClean="0"/>
              <a:t>National Convention on the Safety, Security &amp; Safeguarding of Nuclear &amp; Radioactive Materials, 10 Dec 2007</a:t>
            </a:r>
          </a:p>
          <a:p>
            <a:pPr lvl="1"/>
            <a:r>
              <a:rPr lang="en-US" sz="2400" smtClean="0"/>
              <a:t>Training Kit for Training on “Monitoring, Detection, Identification &amp; Response to the Illicit Trafficking of  Nuclear &amp; Radioactive Materials at International Borders” developed &amp; adopted in November 2007</a:t>
            </a:r>
          </a:p>
          <a:p>
            <a:pPr lvl="1"/>
            <a:endParaRPr lang="en-US" sz="2400" smtClean="0"/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Awareness &amp; Training</a:t>
            </a:r>
            <a:endParaRPr lang="en-MY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800" smtClean="0"/>
              <a:t>Training of AELB Officers</a:t>
            </a:r>
          </a:p>
          <a:p>
            <a:pPr lvl="1"/>
            <a:r>
              <a:rPr lang="en-US" sz="2400" smtClean="0"/>
              <a:t>Sept 2007 : AELB Guards &amp; other Non Technical Staffs (2 ½ days)</a:t>
            </a:r>
          </a:p>
          <a:p>
            <a:pPr lvl="1"/>
            <a:r>
              <a:rPr lang="en-US" sz="2400" smtClean="0"/>
              <a:t>Sept 2007 : Technical Talk on CoC, Categorization &amp; New Security Measure (1 day)</a:t>
            </a:r>
          </a:p>
          <a:p>
            <a:pPr lvl="1"/>
            <a:r>
              <a:rPr lang="en-US" sz="2400" smtClean="0"/>
              <a:t>7 – 11 April 2008 – Workshop on Enhancement of Security Elements under Act 304 (5 days)</a:t>
            </a:r>
          </a:p>
          <a:p>
            <a:pPr lvl="1"/>
            <a:r>
              <a:rPr lang="en-US" sz="2400" smtClean="0"/>
              <a:t>26-28 May 2008 – Training Course on Safety &amp; Security of Radioactive Sources on  (3 days)</a:t>
            </a:r>
          </a:p>
          <a:p>
            <a:pPr lvl="1"/>
            <a:endParaRPr lang="en-US" sz="2400" smtClean="0"/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mtClean="0"/>
              <a:t>More new initiatives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4343400"/>
          </a:xfrm>
        </p:spPr>
        <p:txBody>
          <a:bodyPr/>
          <a:lstStyle/>
          <a:p>
            <a:r>
              <a:rPr lang="en-US" sz="2400" smtClean="0"/>
              <a:t>Draft guidelines and pamphlets to public and licensee</a:t>
            </a:r>
          </a:p>
          <a:p>
            <a:pPr lvl="1"/>
            <a:r>
              <a:rPr lang="en-US" sz="2000" smtClean="0"/>
              <a:t>Security in Transporting Radioactive Sources</a:t>
            </a:r>
          </a:p>
          <a:p>
            <a:pPr lvl="1"/>
            <a:r>
              <a:rPr lang="en-US" sz="2000" smtClean="0"/>
              <a:t>Guidance Document to Prepare Security Plan</a:t>
            </a:r>
          </a:p>
          <a:p>
            <a:r>
              <a:rPr lang="en-US" sz="2400" smtClean="0"/>
              <a:t>Seminar on Radioactive Material Security to Licensee</a:t>
            </a:r>
          </a:p>
          <a:p>
            <a:pPr lvl="1"/>
            <a:r>
              <a:rPr lang="en-US" sz="2000" smtClean="0"/>
              <a:t>To be carried out every two months until full implementation (2011)</a:t>
            </a:r>
          </a:p>
          <a:p>
            <a:r>
              <a:rPr lang="en-US" sz="2400" smtClean="0"/>
              <a:t>Amendment of Act 304 – specific requirements on security</a:t>
            </a:r>
          </a:p>
          <a:p>
            <a:r>
              <a:rPr lang="en-US" sz="2400" smtClean="0"/>
              <a:t>Draft regulations on Radioactive Material Security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7247</TotalTime>
  <Words>401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Tahoma</vt:lpstr>
      <vt:lpstr>Mistral</vt:lpstr>
      <vt:lpstr>1_Default Design</vt:lpstr>
      <vt:lpstr>1_Default Design</vt:lpstr>
      <vt:lpstr>Security Enhancement: Physical Infrastructure</vt:lpstr>
      <vt:lpstr>Security Enhancement: Technical Capabilities</vt:lpstr>
      <vt:lpstr>Security Enhancement: Technical Capabilities</vt:lpstr>
      <vt:lpstr>Awareness &amp; Training</vt:lpstr>
      <vt:lpstr>Awareness &amp; Training</vt:lpstr>
      <vt:lpstr>Awareness &amp; Training</vt:lpstr>
      <vt:lpstr>Awareness &amp; Training</vt:lpstr>
      <vt:lpstr>Awareness &amp; Training</vt:lpstr>
      <vt:lpstr>More new initiatives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RIG2008-RegulatoryInfrastructure</dc:title>
  <dc:creator>Marina Mishar</dc:creator>
  <cp:lastModifiedBy>VELANGUPARACKEL, Tom</cp:lastModifiedBy>
  <cp:revision>165</cp:revision>
  <cp:lastPrinted>2009-06-17T08:38:53Z</cp:lastPrinted>
  <dcterms:created xsi:type="dcterms:W3CDTF">2006-09-08T14:06:49Z</dcterms:created>
  <dcterms:modified xsi:type="dcterms:W3CDTF">2009-06-17T08:40:18Z</dcterms:modified>
</cp:coreProperties>
</file>